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29"/>
  </p:notesMasterIdLst>
  <p:sldIdLst>
    <p:sldId id="256" r:id="rId2"/>
    <p:sldId id="431" r:id="rId3"/>
    <p:sldId id="496" r:id="rId4"/>
    <p:sldId id="482" r:id="rId5"/>
    <p:sldId id="390" r:id="rId6"/>
    <p:sldId id="474" r:id="rId7"/>
    <p:sldId id="492" r:id="rId8"/>
    <p:sldId id="387" r:id="rId9"/>
    <p:sldId id="468" r:id="rId10"/>
    <p:sldId id="467" r:id="rId11"/>
    <p:sldId id="465" r:id="rId12"/>
    <p:sldId id="452" r:id="rId13"/>
    <p:sldId id="449" r:id="rId14"/>
    <p:sldId id="435" r:id="rId15"/>
    <p:sldId id="479" r:id="rId16"/>
    <p:sldId id="480" r:id="rId17"/>
    <p:sldId id="481" r:id="rId18"/>
    <p:sldId id="451" r:id="rId19"/>
    <p:sldId id="455" r:id="rId20"/>
    <p:sldId id="500" r:id="rId21"/>
    <p:sldId id="394" r:id="rId22"/>
    <p:sldId id="464" r:id="rId23"/>
    <p:sldId id="462" r:id="rId24"/>
    <p:sldId id="489" r:id="rId25"/>
    <p:sldId id="404" r:id="rId26"/>
    <p:sldId id="488" r:id="rId27"/>
    <p:sldId id="503" r:id="rId28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73" autoAdjust="0"/>
  </p:normalViewPr>
  <p:slideViewPr>
    <p:cSldViewPr>
      <p:cViewPr varScale="1">
        <p:scale>
          <a:sx n="62" d="100"/>
          <a:sy n="62" d="100"/>
        </p:scale>
        <p:origin x="-96" y="-48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97360191-227D-40E1-A24C-EDF391E6025F}" type="datetimeFigureOut">
              <a:rPr lang="fr-FR" smtClean="0"/>
              <a:pPr/>
              <a:t>30/12/2022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1" rIns="99041" bIns="4952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1"/>
            <a:ext cx="5679440" cy="4605576"/>
          </a:xfrm>
          <a:prstGeom prst="rect">
            <a:avLst/>
          </a:prstGeom>
        </p:spPr>
        <p:txBody>
          <a:bodyPr vert="horz" lIns="99041" tIns="49521" rIns="99041" bIns="49521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A0616C00-A5A8-47EF-9E63-CA161BB4E03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214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16C00-A5A8-47EF-9E63-CA161BB4E03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456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A81127-4593-4ABD-97D3-DE1C6E04DC0F}" type="slidenum">
              <a:rPr lang="fr-FR" altLang="fr-FR"/>
              <a:pPr/>
              <a:t>9</a:t>
            </a:fld>
            <a:endParaRPr lang="fr-FR" altLang="fr-FR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32" y="4861252"/>
            <a:ext cx="5678546" cy="46044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373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63DE5E-1FF6-4CCF-A133-8FC64FEDD036}" type="slidenum">
              <a:rPr lang="fr-FR" altLang="fr-FR"/>
              <a:pPr/>
              <a:t>15</a:t>
            </a:fld>
            <a:endParaRPr lang="fr-FR" altLang="fr-FR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32" y="4861252"/>
            <a:ext cx="5678546" cy="46044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932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63DE5E-1FF6-4CCF-A133-8FC64FEDD036}" type="slidenum">
              <a:rPr lang="fr-FR" altLang="fr-FR"/>
              <a:pPr/>
              <a:t>16</a:t>
            </a:fld>
            <a:endParaRPr lang="fr-FR" altLang="fr-FR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32" y="4861252"/>
            <a:ext cx="5678546" cy="46044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4964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63DE5E-1FF6-4CCF-A133-8FC64FEDD036}" type="slidenum">
              <a:rPr lang="fr-FR" altLang="fr-FR"/>
              <a:pPr/>
              <a:t>17</a:t>
            </a:fld>
            <a:endParaRPr lang="fr-FR" altLang="fr-FR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3337" cy="3835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32" y="4861252"/>
            <a:ext cx="5678546" cy="46044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290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DEA7-73FE-4889-908E-E1082EE3E33D}" type="datetime1">
              <a:rPr lang="fr-FR" smtClean="0"/>
              <a:t>30/12/2022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BD05-5FBE-4F1D-B5B8-0A58632394ED}" type="datetime1">
              <a:rPr lang="fr-FR" smtClean="0"/>
              <a:t>30/12/2022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5E6D-7FA9-4D42-9015-7ADA8E36E797}" type="datetime1">
              <a:rPr lang="fr-FR" smtClean="0"/>
              <a:t>30/12/2022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1C4E-7E94-4667-BC41-C91440184EC3}" type="datetime1">
              <a:rPr lang="fr-FR" smtClean="0"/>
              <a:t>30/12/2022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D90B-B0BA-4965-B7E5-86E6D800B82F}" type="datetime1">
              <a:rPr lang="fr-FR" smtClean="0"/>
              <a:t>30/12/2022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81BF0-1F13-4ACB-AA63-FFEDF2336D02}" type="datetime1">
              <a:rPr lang="fr-FR" smtClean="0"/>
              <a:t>30/12/2022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0C72-B086-4000-84DF-46DD81E29302}" type="datetime1">
              <a:rPr lang="fr-FR" smtClean="0"/>
              <a:t>30/12/2022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1D19-5ED2-4308-9C80-64C8A2691509}" type="datetime1">
              <a:rPr lang="fr-FR" smtClean="0"/>
              <a:t>30/12/2022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3F7E-F83C-4429-A99B-F2C6CB129370}" type="datetime1">
              <a:rPr lang="fr-FR" smtClean="0"/>
              <a:t>30/12/2022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1CBA-CE1D-404A-BE67-1110A6C2674D}" type="datetime1">
              <a:rPr lang="fr-FR" smtClean="0"/>
              <a:t>30/12/2022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90D3-AEB0-44CE-A613-DF41C0E19132}" type="datetime1">
              <a:rPr lang="fr-FR" smtClean="0"/>
              <a:t>30/12/2022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Version V5 du 6/12/2022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E47F93E-3B76-4035-A379-8A598DB87DB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1E3F06-0B87-4BFF-B211-8B14E51A3B9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30/12/2022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Version V5 du 6/12/2022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3D7040E-F9B7-4014-9001-BEB16A5D0A9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43608" y="1000108"/>
            <a:ext cx="6786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ASSEMBLEE GENERALE 2022</a:t>
            </a:r>
          </a:p>
          <a:p>
            <a:pPr algn="ctr"/>
            <a:r>
              <a:rPr lang="fr-FR" sz="3200" b="1" dirty="0" smtClean="0"/>
              <a:t>Le 9 Décembre 2022</a:t>
            </a:r>
            <a:endParaRPr lang="fr-FR" sz="32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88" y="2204864"/>
            <a:ext cx="5831356" cy="357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Joyeux anniversaire Mimigood !!!!! - Blog de LesJarnacoe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5492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oyeux anniversaire Mimigood !!!!! - Blog de LesJarnacoe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08" y="0"/>
            <a:ext cx="1675492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oyeux anniversaire Mimigood !!!!! - Blog de LesJarnacoe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4856"/>
            <a:ext cx="1675492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Joyeux anniversaire Mimigood !!!!! - Blog de LesJarnacoe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44" y="5352395"/>
            <a:ext cx="1675492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54868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2564988" y="654525"/>
            <a:ext cx="5616624" cy="580397"/>
          </a:xfrm>
          <a:ln/>
        </p:spPr>
        <p:txBody>
          <a:bodyPr lIns="82945" tIns="41473" bIns="41473"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150520" algn="l"/>
              </a:tabLst>
            </a:pPr>
            <a:r>
              <a:rPr lang="fr-FR" altLang="fr-FR" sz="2400" b="1" dirty="0" smtClean="0">
                <a:solidFill>
                  <a:schemeClr val="tx1"/>
                </a:solidFill>
              </a:rPr>
              <a:t>Les 48 étudiants actuels</a:t>
            </a:r>
            <a:endParaRPr lang="fr-FR" altLang="fr-FR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55" y="1196752"/>
            <a:ext cx="6378186" cy="12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55" y="5517232"/>
            <a:ext cx="6376650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9" y="3331621"/>
            <a:ext cx="154838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78" y="3429000"/>
            <a:ext cx="143304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928794" y="22551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55680" y="2484884"/>
            <a:ext cx="8680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répartition des </a:t>
            </a:r>
            <a:r>
              <a:rPr lang="fr-FR" dirty="0" smtClean="0"/>
              <a:t>32 étudiants actuels dont le domaine </a:t>
            </a:r>
            <a:r>
              <a:rPr lang="fr-FR" dirty="0"/>
              <a:t>d’études </a:t>
            </a:r>
            <a:r>
              <a:rPr lang="fr-FR" dirty="0" smtClean="0"/>
              <a:t>est connu précisément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98238"/>
              </p:ext>
            </p:extLst>
          </p:nvPr>
        </p:nvGraphicFramePr>
        <p:xfrm>
          <a:off x="2019960" y="2892544"/>
          <a:ext cx="535225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992"/>
                <a:gridCol w="576064"/>
                <a:gridCol w="2160240"/>
                <a:gridCol w="49596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Ecoles ou facultés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Ecoles ou facultés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Ecole</a:t>
                      </a:r>
                      <a:r>
                        <a:rPr lang="fr-FR" baseline="0" dirty="0" smtClean="0"/>
                        <a:t> sup EMIT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médical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Ecole sup ENI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FAC </a:t>
                      </a:r>
                      <a:r>
                        <a:rPr lang="fr-FR" dirty="0" err="1" smtClean="0"/>
                        <a:t>svt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 N S éducation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Ecole agronomie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Fac de gestion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divers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Para médical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électrotechnique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3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2029710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Exemple de thème de travail: Le 1</a:t>
            </a:r>
            <a:r>
              <a:rPr lang="fr-FR" sz="1400" b="1" baseline="30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octobre 2022 pour les L3,M1 et M2</a:t>
            </a: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Suivi de l’avancement de la préparation des mémoires et partage sur les difficultés et solutions </a:t>
            </a:r>
            <a:endParaRPr lang="fr-FR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856" y="2924944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Exemple </a:t>
            </a:r>
            <a:r>
              <a:rPr lang="fr-FR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fr-FR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thème de travail </a:t>
            </a: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 Le 10 septembre 2022 pour tous</a:t>
            </a:r>
          </a:p>
          <a:p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L’association SELMADA est faite pour former des jeunes responsables </a:t>
            </a:r>
            <a:endParaRPr lang="fr-FR" sz="1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Sensibilisation 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sur 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quelques règles à respecter pour se préparer au 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monde 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professionnel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592" y="100404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La réunion mensuelle des étudiants est un outil pédagogique</a:t>
            </a:r>
            <a:endParaRPr lang="fr-FR" b="1" dirty="0"/>
          </a:p>
        </p:txBody>
      </p:sp>
      <p:pic>
        <p:nvPicPr>
          <p:cNvPr id="10" name="Picture 3" descr="F:\sauve claudie\Assoc Solidarité Etudiante  SELMADA\Photos\2022\004 - 16 avril Réunion SELMADA\P1190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05065"/>
            <a:ext cx="4616938" cy="25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43608" y="1392592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Un espace d’</a:t>
            </a:r>
            <a:r>
              <a:rPr lang="fr-FR" b="1" dirty="0">
                <a:latin typeface="Verdana" pitchFamily="34" charset="0"/>
                <a:ea typeface="Verdana" pitchFamily="34" charset="0"/>
              </a:rPr>
              <a:t>é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change et de formation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949621" y="26064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1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F:\sauve claudie\Assoc Solidarité Etudiante  SELMADA\Photos\2022\004 - 16 avril Réunion SELMADA\IMG_20220416_124858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1" y="2132856"/>
            <a:ext cx="3908759" cy="29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sauve claudie\Assoc Solidarité Etudiante  SELMADA\Photos\2022\004 - 16 avril Réunion SELMADA\P1190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85" y="4005064"/>
            <a:ext cx="4443524" cy="24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99592" y="1568114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On y apprend à se connaître </a:t>
            </a:r>
            <a:endParaRPr lang="fr-FR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00404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Un </a:t>
            </a:r>
            <a:r>
              <a:rPr lang="fr-FR" b="1" dirty="0">
                <a:latin typeface="Verdana" pitchFamily="34" charset="0"/>
                <a:ea typeface="Verdana" pitchFamily="34" charset="0"/>
              </a:rPr>
              <a:t>outil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pédagogique:  la réunion mensuelle des étudiants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961381" y="26064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503513" y="2419322"/>
            <a:ext cx="43261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Lors de notre dernière visite à Fianarantsoa en 2022 nous participons à la réunion mensuelle au cours de laquelle nous présentons officiellement Fano comme adjoint à Jeannine.</a:t>
            </a:r>
          </a:p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Les nouveaux polos sont distribués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174" y="5114903"/>
            <a:ext cx="3415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Nous participons au repas 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sauve claudie\Assoc Solidarité Etudiante  SELMADA\Photos\2022\004 - 16 avril Réunion SELMADA\P119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764" y="3691626"/>
            <a:ext cx="5633803" cy="31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sauve claudie\Assoc Solidarité Etudiante  SELMADA\Photos\2022\004 - 16 avril Réunion SELMADA\P1190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2474"/>
            <a:ext cx="5191447" cy="29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sauve claudie\Assoc Solidarité Etudiante  SELMADA\Photos\2022\004 - 16 avril Réunion SELMADA\P11901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4" y="4456066"/>
            <a:ext cx="3169299" cy="17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sauve claudie\Assoc Solidarité Etudiante  SELMADA\Photos\2022\004 - 16 avril Réunion SELMADA\P11901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57" y="2143960"/>
            <a:ext cx="3729810" cy="209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961381" y="26064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361573" y="1190981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Lors de notre dernière visite à Fianarantsoa en 2022 les étudiants se présentent par type de formation ou écoles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9053" y="837041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Un </a:t>
            </a:r>
            <a:r>
              <a:rPr lang="fr-FR" b="1" dirty="0">
                <a:latin typeface="Verdana" pitchFamily="34" charset="0"/>
                <a:ea typeface="Verdana" pitchFamily="34" charset="0"/>
              </a:rPr>
              <a:t>outil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pédagogique:  la réunion mensuelle des étudiants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993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:\sauve claudie\Assoc Solidarité Etudiante  SELMADA\Photos\2022\004 - 16 avril Réunion SELMADA\P1190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6060202" cy="34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28792" y="2412960"/>
            <a:ext cx="2035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Verdana" pitchFamily="34" charset="0"/>
                <a:ea typeface="Verdana" pitchFamily="34" charset="0"/>
              </a:rPr>
              <a:t>La danse un moyen d’expression des jeunes malgaches. Depuis 10 ans nous avons toujours eu un étudiant « Maitre de danse » qui anime les autres.</a:t>
            </a:r>
          </a:p>
          <a:p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961320" y="1558046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On peut aussi se divertir 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974555" y="14945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55576" y="100404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Un </a:t>
            </a:r>
            <a:r>
              <a:rPr lang="fr-FR" b="1" dirty="0">
                <a:latin typeface="Verdana" pitchFamily="34" charset="0"/>
                <a:ea typeface="Verdana" pitchFamily="34" charset="0"/>
              </a:rPr>
              <a:t>outil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pédagogique:  la réunion mensuelle des étudiants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3181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355518" y="2276872"/>
            <a:ext cx="3960440" cy="3456384"/>
          </a:xfrm>
          <a:ln/>
        </p:spPr>
        <p:txBody>
          <a:bodyPr lIns="82945" tIns="41473" bIns="41473">
            <a:normAutofit fontScale="90000"/>
          </a:bodyPr>
          <a:lstStyle/>
          <a:p>
            <a:pPr algn="l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150520" algn="l"/>
              </a:tabLst>
            </a:pPr>
            <a:r>
              <a:rPr lang="fr-FR" altLang="fr-FR" sz="2400" b="1" dirty="0" smtClean="0">
                <a:solidFill>
                  <a:schemeClr val="tx1"/>
                </a:solidFill>
              </a:rPr>
              <a:t>Soutenance M2 de Jean Baptiste</a:t>
            </a:r>
            <a:br>
              <a:rPr lang="fr-FR" altLang="fr-FR" sz="2400" b="1" dirty="0" smtClean="0">
                <a:solidFill>
                  <a:schemeClr val="tx1"/>
                </a:solidFill>
              </a:rPr>
            </a:br>
            <a:r>
              <a:rPr lang="fr-FR" altLang="fr-FR" sz="2400" b="1" dirty="0" smtClean="0">
                <a:solidFill>
                  <a:schemeClr val="tx1"/>
                </a:solidFill>
              </a:rPr>
              <a:t>le 13 mai 2022</a:t>
            </a:r>
            <a:br>
              <a:rPr lang="fr-FR" altLang="fr-FR" sz="2400" b="1" dirty="0" smtClean="0">
                <a:solidFill>
                  <a:schemeClr val="tx1"/>
                </a:solidFill>
              </a:rPr>
            </a:br>
            <a:r>
              <a:rPr lang="fr-FR" altLang="fr-FR" sz="2400" b="1" dirty="0">
                <a:solidFill>
                  <a:schemeClr val="tx1"/>
                </a:solidFill>
              </a:rPr>
              <a:t/>
            </a:r>
            <a:br>
              <a:rPr lang="fr-FR" altLang="fr-FR" sz="2400" b="1" dirty="0">
                <a:solidFill>
                  <a:schemeClr val="tx1"/>
                </a:solidFill>
              </a:rPr>
            </a:br>
            <a:r>
              <a:rPr lang="fr-FR" altLang="fr-FR" sz="2400" b="1" dirty="0" smtClean="0">
                <a:solidFill>
                  <a:schemeClr val="tx1"/>
                </a:solidFill>
              </a:rPr>
              <a:t>Sa spécialité :</a:t>
            </a:r>
            <a:br>
              <a:rPr lang="fr-FR" altLang="fr-FR" sz="2400" b="1" dirty="0" smtClean="0">
                <a:solidFill>
                  <a:schemeClr val="tx1"/>
                </a:solidFill>
              </a:rPr>
            </a:br>
            <a:r>
              <a:rPr lang="fr-FR" altLang="fr-FR" sz="2400" dirty="0" smtClean="0">
                <a:solidFill>
                  <a:schemeClr val="tx1"/>
                </a:solidFill>
              </a:rPr>
              <a:t>Diplômé  de la faculté des sciences option mathématiques</a:t>
            </a:r>
            <a:br>
              <a:rPr lang="fr-FR" altLang="fr-FR" sz="2400" dirty="0" smtClean="0">
                <a:solidFill>
                  <a:schemeClr val="tx1"/>
                </a:solidFill>
              </a:rPr>
            </a:br>
            <a:r>
              <a:rPr lang="fr-FR" altLang="fr-FR" sz="2400" dirty="0" smtClean="0">
                <a:solidFill>
                  <a:schemeClr val="tx1"/>
                </a:solidFill>
              </a:rPr>
              <a:t>Il enseigne déjà au Lycée publique de Fianarantsoa et prépare son mariage</a:t>
            </a:r>
            <a:br>
              <a:rPr lang="fr-FR" altLang="fr-FR" sz="2400" dirty="0" smtClean="0">
                <a:solidFill>
                  <a:schemeClr val="tx1"/>
                </a:solidFill>
              </a:rPr>
            </a:br>
            <a:endParaRPr lang="fr-FR" altLang="fr-FR" sz="2400" dirty="0">
              <a:solidFill>
                <a:schemeClr val="tx1"/>
              </a:solidFill>
            </a:endParaRPr>
          </a:p>
        </p:txBody>
      </p:sp>
      <p:pic>
        <p:nvPicPr>
          <p:cNvPr id="5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54868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sauve claudie\Assoc Solidarité Etudiante  SELMADA\Photos\2022\005 - 13 mai Jean Baptiste - Jeannine\IMG_20220513_082931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88" y="1700808"/>
            <a:ext cx="3601697" cy="480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7549" y="1156102"/>
            <a:ext cx="6953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Exemples de résultats de quelques étudiants</a:t>
            </a:r>
            <a:endParaRPr lang="fr-FR" sz="1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928794" y="298393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095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54868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38645"/>
            <a:ext cx="1601914" cy="285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3789040"/>
            <a:ext cx="51845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Un beau </a:t>
            </a:r>
            <a:r>
              <a:rPr lang="fr-FR" dirty="0" smtClean="0"/>
              <a:t>résultat.</a:t>
            </a:r>
            <a:endParaRPr lang="fr-FR" dirty="0"/>
          </a:p>
          <a:p>
            <a:r>
              <a:rPr lang="fr-FR" b="1" dirty="0" err="1"/>
              <a:t>Valisoa</a:t>
            </a:r>
            <a:r>
              <a:rPr lang="fr-FR" b="1" dirty="0"/>
              <a:t> </a:t>
            </a:r>
            <a:r>
              <a:rPr lang="fr-FR" dirty="0"/>
              <a:t>est entrée à SELMADA en 2013 à 16 ans , elle venait d'avoir son bac A2 (passé en classe de 1ère ...) . Durant toutes ses études, elle a dû surmonter de nombreuses embûches pour en </a:t>
            </a:r>
            <a:r>
              <a:rPr lang="fr-FR" dirty="0" smtClean="0"/>
              <a:t>arriver </a:t>
            </a:r>
            <a:r>
              <a:rPr lang="fr-FR" dirty="0"/>
              <a:t>à réussir brillamment son Master  .  On a le droit d'être fier de l'avoir aidée . Elle est restée très proche de SELMADA même si on a arrêté de la soutenir financièrement depuis plusieurs années.  </a:t>
            </a:r>
          </a:p>
        </p:txBody>
      </p:sp>
      <p:pic>
        <p:nvPicPr>
          <p:cNvPr id="1027" name="Picture 3" descr="C:\Users\jacqu\Documents\valiso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358673"/>
            <a:ext cx="3645551" cy="48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>
            <a:off x="7020272" y="5301208"/>
            <a:ext cx="1827057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965532" y="22551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843808" y="871845"/>
            <a:ext cx="6126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Exemples de résultats de quelques étudiants</a:t>
            </a:r>
            <a:endParaRPr lang="fr-FR" sz="1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699792" y="184482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dirty="0"/>
              <a:t>Soutenance M2 de </a:t>
            </a:r>
            <a:r>
              <a:rPr lang="fr-FR" altLang="fr-FR" b="1" dirty="0" err="1" smtClean="0"/>
              <a:t>Valisoa</a:t>
            </a:r>
            <a:r>
              <a:rPr lang="fr-FR" altLang="fr-FR" b="1" dirty="0"/>
              <a:t/>
            </a:r>
            <a:br>
              <a:rPr lang="fr-FR" altLang="fr-FR" b="1" dirty="0"/>
            </a:br>
            <a:endParaRPr lang="fr-FR" dirty="0"/>
          </a:p>
        </p:txBody>
      </p:sp>
      <p:sp>
        <p:nvSpPr>
          <p:cNvPr id="8" name="Bulle ronde 7"/>
          <p:cNvSpPr/>
          <p:nvPr/>
        </p:nvSpPr>
        <p:spPr>
          <a:xfrm>
            <a:off x="3203848" y="2768154"/>
            <a:ext cx="1656184" cy="732854"/>
          </a:xfrm>
          <a:prstGeom prst="wedgeEllipseCallout">
            <a:avLst>
              <a:gd name="adj1" fmla="val 244181"/>
              <a:gd name="adj2" fmla="val 28085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Année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2018-2019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81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54868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4754"/>
            <a:ext cx="2996752" cy="218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683568" y="3553669"/>
            <a:ext cx="8229600" cy="2899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9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WebCup</a:t>
            </a:r>
            <a: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est </a:t>
            </a:r>
            <a: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  <a:t>un concours de développement web à travers </a:t>
            </a: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6 </a:t>
            </a:r>
            <a: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  <a:t>îles de l' Océan Indien. Lors de cette </a:t>
            </a: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12 </a:t>
            </a:r>
            <a:r>
              <a:rPr lang="fr-FR" sz="19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ième</a:t>
            </a: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  <a:t>édition , 83 participants se sont lancés dans le défi de créer un site </a:t>
            </a: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web.  </a:t>
            </a:r>
          </a:p>
          <a:p>
            <a:pPr marL="0" indent="0">
              <a:buNone/>
            </a:pP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  <a:t>finale nationale </a:t>
            </a: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Madagascar s'est </a:t>
            </a:r>
            <a: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  <a:t>déroulée le 17 Mai dernier avec 22 équipes participantes. 24 H pour créer le site avec des demandes supplémentaires du client survenues à la dernière minute </a:t>
            </a: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ce qui rendait la </a:t>
            </a:r>
            <a: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  <a:t>tâche encore plus difficile. </a:t>
            </a:r>
            <a:b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L'équipe de EMIT </a:t>
            </a:r>
            <a: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  <a:t>- Fianarantsoa s'impose à la première place du classement et </a:t>
            </a: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affrontera </a:t>
            </a:r>
            <a:r>
              <a:rPr lang="fr-FR" sz="1900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fr-FR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autres iles de l’Océan Indien.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38263" y="1772816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ANDRIANARIVELO </a:t>
            </a:r>
            <a:r>
              <a:rPr lang="fr-FR" dirty="0" err="1"/>
              <a:t>Njaka</a:t>
            </a:r>
            <a:r>
              <a:rPr lang="fr-FR" dirty="0"/>
              <a:t> </a:t>
            </a:r>
            <a:r>
              <a:rPr lang="fr-FR" dirty="0" smtClean="0"/>
              <a:t>entré à SELMADA en 2020</a:t>
            </a:r>
          </a:p>
          <a:p>
            <a:endParaRPr lang="fr-FR" dirty="0" smtClean="0"/>
          </a:p>
          <a:p>
            <a:r>
              <a:rPr lang="fr-FR" dirty="0" smtClean="0"/>
              <a:t>Membre de l’équipe EMIT finaliste malgache de la </a:t>
            </a:r>
          </a:p>
          <a:p>
            <a:r>
              <a:rPr lang="fr-FR" b="1" dirty="0" smtClean="0"/>
              <a:t>WEB CUP</a:t>
            </a:r>
            <a:endParaRPr lang="fr-F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11" y="944724"/>
            <a:ext cx="2235713" cy="24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928794" y="22551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3728" y="115119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Verdana" pitchFamily="34" charset="0"/>
                <a:ea typeface="Verdana" pitchFamily="34" charset="0"/>
              </a:rPr>
              <a:t>R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ésultats de quelques étudiants</a:t>
            </a:r>
            <a:endParaRPr lang="fr-FR" sz="12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523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sauve claudie\Assoc Solidarité Etudiante  SELMADA\Photos\2022\Diplôme Jeannine\IMG-20220129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5" y="1628800"/>
            <a:ext cx="3849362" cy="51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auve claudie\Assoc Solidarité Etudiante  SELMADA\Photos\2022\Diplôme Jeannine\IMG-20220129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44" y="1602757"/>
            <a:ext cx="2944940" cy="52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19872" y="1988840"/>
            <a:ext cx="2448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Au mois de juin Jeannine soutient son diplôme de licence en </a:t>
            </a:r>
            <a:r>
              <a:rPr lang="fr-FR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Développement Local</a:t>
            </a:r>
          </a:p>
          <a:p>
            <a:endParaRPr lang="fr-FR" sz="1400" b="1" dirty="0" smtClean="0">
              <a:latin typeface="Verdana" pitchFamily="34" charset="0"/>
              <a:ea typeface="Verdana" pitchFamily="34" charset="0"/>
            </a:endParaRPr>
          </a:p>
          <a:p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Elle montre aux étudiants un exemple de courage et d’obstination</a:t>
            </a:r>
            <a:endParaRPr lang="fr-FR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2627784" y="115119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Un résultat exemplaire et courageux</a:t>
            </a:r>
            <a:endParaRPr lang="fr-FR" sz="1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928794" y="223220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33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99992" y="2265187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>
                <a:latin typeface="Verdana" pitchFamily="34" charset="0"/>
                <a:ea typeface="Verdana" pitchFamily="34" charset="0"/>
              </a:rPr>
              <a:t>Illicco</a:t>
            </a:r>
            <a:r>
              <a:rPr lang="fr-FR" sz="1600" dirty="0" smtClean="0">
                <a:latin typeface="Verdana" pitchFamily="34" charset="0"/>
                <a:ea typeface="Verdana" pitchFamily="34" charset="0"/>
              </a:rPr>
              <a:t> anime un cours de français pour ses amis étudiants</a:t>
            </a:r>
            <a:endParaRPr lang="fr-FR" sz="1600" dirty="0"/>
          </a:p>
        </p:txBody>
      </p:sp>
      <p:pic>
        <p:nvPicPr>
          <p:cNvPr id="4098" name="Picture 2" descr="F:\sauve claudie\Assoc Solidarité Etudiante  SELMADA\Photos\2022\003 - 27 mars Cours de français par Illico\IMG-20220327-WA0003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528392" cy="264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07800" y="1151190"/>
            <a:ext cx="42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Les étudiants et la solidarité</a:t>
            </a:r>
            <a:endParaRPr lang="fr-FR" sz="1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572000" y="1700808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En interne à l’association</a:t>
            </a:r>
            <a:endParaRPr lang="fr-FR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007" y="3645024"/>
            <a:ext cx="3284834" cy="292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56920" y="5013176"/>
            <a:ext cx="26379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Joie de </a:t>
            </a:r>
            <a:r>
              <a:rPr lang="fr-FR" sz="1400" b="1" dirty="0">
                <a:latin typeface="Verdana" pitchFamily="34" charset="0"/>
                <a:ea typeface="Verdana" pitchFamily="34" charset="0"/>
              </a:rPr>
              <a:t>N</a:t>
            </a:r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oel 2021 à la prison de </a:t>
            </a:r>
            <a:r>
              <a:rPr lang="fr-FR" sz="1400" b="1" dirty="0" err="1" smtClean="0">
                <a:latin typeface="Verdana" pitchFamily="34" charset="0"/>
                <a:ea typeface="Verdana" pitchFamily="34" charset="0"/>
              </a:rPr>
              <a:t>Fiannarantsoa</a:t>
            </a:r>
            <a:endParaRPr lang="fr-FR" sz="1400" b="1" dirty="0" smtClean="0">
              <a:latin typeface="Verdana" pitchFamily="34" charset="0"/>
              <a:ea typeface="Verdana" pitchFamily="34" charset="0"/>
            </a:endParaRPr>
          </a:p>
          <a:p>
            <a:endParaRPr lang="fr-FR" sz="1400" b="1" dirty="0">
              <a:latin typeface="Verdana" pitchFamily="34" charset="0"/>
              <a:ea typeface="Verdana" pitchFamily="34" charset="0"/>
            </a:endParaRPr>
          </a:p>
          <a:p>
            <a:r>
              <a:rPr lang="fr-FR" sz="1400" dirty="0" smtClean="0">
                <a:latin typeface="Verdana" pitchFamily="34" charset="0"/>
                <a:ea typeface="Verdana" pitchFamily="34" charset="0"/>
              </a:rPr>
              <a:t>Les étudiants financent avec leurs deniers des savons pour les détenus mineurs</a:t>
            </a:r>
            <a:endParaRPr lang="fr-FR" sz="1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0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54868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75656" y="170080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Situation générale de Madagascar</a:t>
            </a:r>
          </a:p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Court exposé sur la situation politique et économique de Madagascar  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28794" y="55145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453920" y="2636912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Rappel sur la composition de l’association SELMADA en France</a:t>
            </a:r>
            <a:endParaRPr lang="fr-FR" sz="1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Composition actuelle du Conseil d’administration et missions de chacun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3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ttps://www.selmada.com/wp-content/uploads/2020/04/actes-lyon-transparent-235x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22284"/>
            <a:ext cx="113347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32795" y="1870347"/>
            <a:ext cx="2484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latin typeface="Verdana" pitchFamily="34" charset="0"/>
                <a:ea typeface="Verdana" pitchFamily="34" charset="0"/>
              </a:rPr>
              <a:t>Association ACTES</a:t>
            </a:r>
            <a:endParaRPr lang="fr-FR" sz="1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4" y="1628800"/>
            <a:ext cx="2875444" cy="224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23" y="1870085"/>
            <a:ext cx="2523014" cy="188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4725144"/>
            <a:ext cx="2278832" cy="182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61381" y="4869160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Depuis plusieurs années les étudiants de SELMADA collaborent avec les étudiants français de ACTES pour les aider dans leurs projets humanitaires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1543" y="4005064"/>
            <a:ext cx="28423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Sensibilisation à l’hygiène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09132" y="3925857"/>
            <a:ext cx="34646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Construction de puits  et de latrines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7864" y="2170331"/>
            <a:ext cx="2160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Jeannine : Aide au montage du projet</a:t>
            </a:r>
          </a:p>
          <a:p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Vahatra,Tojo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, Illico et </a:t>
            </a:r>
            <a:r>
              <a:rPr lang="fr-FR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Faneva</a:t>
            </a: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Interprètes, accompagnateurs</a:t>
            </a:r>
          </a:p>
          <a:p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commissionnaires</a:t>
            </a:r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07800" y="1151190"/>
            <a:ext cx="427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Les étudiants et la solidarité</a:t>
            </a:r>
            <a:endParaRPr lang="fr-FR" sz="12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67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43749" y="1372126"/>
            <a:ext cx="444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Collaborations et partenaires</a:t>
            </a:r>
            <a:endParaRPr lang="fr-FR" b="1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457340" y="1988840"/>
            <a:ext cx="8422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</a:t>
            </a:r>
            <a:r>
              <a:rPr lang="fr-FR" dirty="0"/>
              <a:t>F</a:t>
            </a:r>
            <a:r>
              <a:rPr lang="fr-FR" dirty="0" smtClean="0"/>
              <a:t>ond de Dotation Charlotte parraine 10 étudiants de SELMADA à hauteur de 2000€ par an.</a:t>
            </a:r>
            <a:endParaRPr lang="fr-FR" dirty="0"/>
          </a:p>
          <a:p>
            <a:r>
              <a:rPr lang="fr-FR" dirty="0" smtClean="0"/>
              <a:t>Les relations, </a:t>
            </a:r>
            <a:r>
              <a:rPr lang="fr-FR" dirty="0"/>
              <a:t>basées sur la </a:t>
            </a:r>
            <a:r>
              <a:rPr lang="fr-FR" dirty="0" smtClean="0"/>
              <a:t>confiance, </a:t>
            </a:r>
            <a:r>
              <a:rPr lang="fr-FR" dirty="0"/>
              <a:t>sont </a:t>
            </a:r>
            <a:r>
              <a:rPr lang="fr-FR" dirty="0" smtClean="0"/>
              <a:t>excellentes</a:t>
            </a:r>
          </a:p>
        </p:txBody>
      </p:sp>
      <p:pic>
        <p:nvPicPr>
          <p:cNvPr id="7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33536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48009"/>
            <a:ext cx="3629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sauve claudie\Assoc Solidarité Etudiante  SELMADA\Photos\2022\004 - 20 avril  Séminaire Antsirabe avec Illico\IMG_20220420_125646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1" y="4077072"/>
            <a:ext cx="3268439" cy="24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62424" y="3861048"/>
            <a:ext cx="44420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20 avril 2022 nous participons avec une des étudiantes à Antsirabe à un séminaire 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consacré aux Activités Génératrices de 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Revenus/AGR organisé par ESPERANZA</a:t>
            </a:r>
          </a:p>
          <a:p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Dans un contexte de lutte contre la pauvreté, comment rendre 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autonomes financièrement  l’école et </a:t>
            </a:r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les familles 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et ainsi favoriser la scolarité de l’enfant</a:t>
            </a:r>
          </a:p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fr-FR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SELMADA aide plusieurs jeunes étudiants proposés par Esperanza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62425" y="5302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 </a:t>
            </a:r>
          </a:p>
        </p:txBody>
      </p:sp>
      <p:pic>
        <p:nvPicPr>
          <p:cNvPr id="1027" name="Picture 3" descr="F:\sauve claudie\Photos 2022\004 - 19-20 avril Esperanza JdE Antsirabe - les AGR\P11901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80085"/>
            <a:ext cx="2467921" cy="13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6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62341" y="1227634"/>
            <a:ext cx="4297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Verdana" pitchFamily="34" charset="0"/>
                <a:ea typeface="Verdana" pitchFamily="34" charset="0"/>
              </a:rPr>
              <a:t>Collaborations et partenaires </a:t>
            </a:r>
            <a:r>
              <a:rPr lang="fr-FR" sz="1200" dirty="0" smtClean="0">
                <a:latin typeface="Verdana" pitchFamily="34" charset="0"/>
                <a:ea typeface="Verdana" pitchFamily="34" charset="0"/>
              </a:rPr>
              <a:t>(suite)</a:t>
            </a:r>
            <a:endParaRPr lang="fr-FR" sz="1200" dirty="0" smtClean="0"/>
          </a:p>
        </p:txBody>
      </p:sp>
      <p:pic>
        <p:nvPicPr>
          <p:cNvPr id="7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33536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62425" y="5302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 </a:t>
            </a:r>
          </a:p>
        </p:txBody>
      </p:sp>
      <p:pic>
        <p:nvPicPr>
          <p:cNvPr id="10248" name="Picture 8" descr="https://www.selmada.com/wp-content/uploads/2020/04/entraide-lyon-internatio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7" y="2276872"/>
            <a:ext cx="127762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65532" y="2420888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latin typeface="Verdana" pitchFamily="34" charset="0"/>
                <a:ea typeface="Verdana" pitchFamily="34" charset="0"/>
              </a:rPr>
              <a:t>Association Entraide Lyon Fianarantsoa</a:t>
            </a:r>
            <a:endParaRPr lang="fr-FR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2123728" y="3055893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L’association ELF a pour vocation d’aider des mamans seules à scolariser leurs enfants. </a:t>
            </a:r>
          </a:p>
          <a:p>
            <a:r>
              <a:rPr lang="fr-FR" dirty="0" smtClean="0"/>
              <a:t>Plusieurs jeunes bacheliers sont régulièrement accueillis à SELMADA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5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06" y="2772971"/>
            <a:ext cx="5212184" cy="347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" y="1559694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Le dimanche 18 septembre le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GRETA de Lyon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a participé à la course "</a:t>
            </a:r>
            <a:r>
              <a:rPr lang="fr-FR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Run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for </a:t>
            </a:r>
            <a:r>
              <a:rPr lang="fr-F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Planet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".</a:t>
            </a:r>
          </a:p>
          <a:p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C'est la 1 ère course française éco-conçue pour la planète. Elle a pour objectif</a:t>
            </a:r>
          </a:p>
          <a:p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de sensibiliser le grand public aux défis écologiques, sociaux et éthiques,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en plus </a:t>
            </a: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de lever des fonds au profit d’associations engagées.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5" y="4621198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Pour cette occasion les 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étudiants de SELMADA avaient préparé une</a:t>
            </a:r>
          </a:p>
          <a:p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vidéo de présentation de leur environnement à destination des apprentis du </a:t>
            </a: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GRETA.</a:t>
            </a:r>
          </a:p>
          <a:p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e thème : 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</a:rPr>
              <a:t>"Montrons </a:t>
            </a: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nos différences 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</a:rPr>
              <a:t>et nos richesses - Montrons nos </a:t>
            </a: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ressemblances "</a:t>
            </a: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109030"/>
            <a:ext cx="256857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867252" y="1081495"/>
            <a:ext cx="4297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Verdana" pitchFamily="34" charset="0"/>
                <a:ea typeface="Verdana" pitchFamily="34" charset="0"/>
              </a:rPr>
              <a:t>Collaborations et partenaires </a:t>
            </a:r>
            <a:r>
              <a:rPr lang="fr-FR" sz="1200" dirty="0" smtClean="0">
                <a:latin typeface="Verdana" pitchFamily="34" charset="0"/>
                <a:ea typeface="Verdana" pitchFamily="34" charset="0"/>
              </a:rPr>
              <a:t>(suite)</a:t>
            </a:r>
            <a:endParaRPr lang="fr-FR" sz="12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43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07" y="259777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856878" y="1082997"/>
            <a:ext cx="4297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Verdana" pitchFamily="34" charset="0"/>
                <a:ea typeface="Verdana" pitchFamily="34" charset="0"/>
              </a:rPr>
              <a:t>Collaborations et partenaires </a:t>
            </a:r>
            <a:r>
              <a:rPr lang="fr-FR" sz="1200" dirty="0" smtClean="0">
                <a:latin typeface="Verdana" pitchFamily="34" charset="0"/>
                <a:ea typeface="Verdana" pitchFamily="34" charset="0"/>
              </a:rPr>
              <a:t>(suite)</a:t>
            </a:r>
            <a:endParaRPr lang="fr-FR" sz="1200" dirty="0" smtClean="0"/>
          </a:p>
        </p:txBody>
      </p:sp>
      <p:pic>
        <p:nvPicPr>
          <p:cNvPr id="1027" name="Picture 3" descr="C:\Users\jacqu\Documents\Capture d’écran 2022-11-23 102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50427"/>
            <a:ext cx="8241471" cy="47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54" y="1628056"/>
            <a:ext cx="2795408" cy="68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/>
        </p:nvSpPr>
        <p:spPr>
          <a:xfrm>
            <a:off x="6575762" y="4211725"/>
            <a:ext cx="1728192" cy="684076"/>
          </a:xfrm>
          <a:prstGeom prst="ellipse">
            <a:avLst/>
          </a:prstGeom>
          <a:solidFill>
            <a:schemeClr val="accent6">
              <a:lumMod val="20000"/>
              <a:lumOff val="80000"/>
              <a:alpha val="10000"/>
            </a:schemeClr>
          </a:solidFill>
          <a:effectLst>
            <a:outerShdw blurRad="50800" dist="508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192235" y="476963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75%</a:t>
            </a:r>
            <a:endParaRPr lang="fr-FR" b="1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3769035" y="4722822"/>
            <a:ext cx="504056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4752020" y="4720427"/>
            <a:ext cx="432048" cy="175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07504" y="1443390"/>
            <a:ext cx="3913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Un partenariat rentable : </a:t>
            </a:r>
            <a:endParaRPr lang="fr-FR" b="1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2064283" y="6250793"/>
            <a:ext cx="6228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Verdana" pitchFamily="34" charset="0"/>
                <a:ea typeface="Verdana" pitchFamily="34" charset="0"/>
              </a:rPr>
              <a:t>Nous touchons une commission sur les livres vendus</a:t>
            </a:r>
            <a:endParaRPr lang="fr-FR" sz="1600" dirty="0" smtClean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76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51720" y="899064"/>
            <a:ext cx="581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Les ventes d’artisanat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en 2022</a:t>
            </a:r>
            <a:endParaRPr lang="fr-FR" b="1" dirty="0" smtClean="0"/>
          </a:p>
        </p:txBody>
      </p:sp>
      <p:pic>
        <p:nvPicPr>
          <p:cNvPr id="6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33536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196542" y="3560535"/>
            <a:ext cx="338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Arts et saveurs </a:t>
            </a:r>
            <a:r>
              <a:rPr lang="fr-FR" sz="1400" b="1" dirty="0" err="1" smtClean="0">
                <a:latin typeface="Verdana" pitchFamily="34" charset="0"/>
                <a:ea typeface="Verdana" pitchFamily="34" charset="0"/>
              </a:rPr>
              <a:t>Curis</a:t>
            </a:r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 le 12 juin</a:t>
            </a:r>
            <a:endParaRPr lang="fr-FR" sz="1400" b="1" dirty="0" smtClean="0"/>
          </a:p>
        </p:txBody>
      </p:sp>
      <p:pic>
        <p:nvPicPr>
          <p:cNvPr id="2050" name="Picture 2" descr="F:\sauve claudie\Assoc Solidarité Etudiante  SELMADA\Photos\2022\006 - 12 juin Salon Arts et Saveurs Curis\IMG_20220612 Cur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52" y="1400295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sauve claudie\Assoc Solidarité Etudiante  SELMADA\Photos\2022\006 - 12 juin Salon Arts et Saveurs Curis\7-08-2022 Br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71" y="1425547"/>
            <a:ext cx="2890251" cy="21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554108" y="3607850"/>
            <a:ext cx="338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Bron le 7 aout</a:t>
            </a:r>
            <a:endParaRPr lang="fr-FR" sz="1400" b="1" dirty="0" smtClean="0"/>
          </a:p>
        </p:txBody>
      </p:sp>
      <p:pic>
        <p:nvPicPr>
          <p:cNvPr id="2052" name="Picture 4" descr="F:\sauve claudie\Assoc Solidarité Etudiante  SELMADA\Photos\2022\6-11-2022 lissieu\marché lissieu 6-11-2022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52" y="3929252"/>
            <a:ext cx="2829976" cy="21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326378" y="6195750"/>
            <a:ext cx="338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latin typeface="Verdana" pitchFamily="34" charset="0"/>
                <a:ea typeface="Verdana" pitchFamily="34" charset="0"/>
              </a:rPr>
              <a:t>Lissieu</a:t>
            </a:r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 le 6 novembre</a:t>
            </a:r>
            <a:endParaRPr lang="fr-FR" sz="1400" b="1" dirty="0" smtClean="0"/>
          </a:p>
        </p:txBody>
      </p:sp>
      <p:pic>
        <p:nvPicPr>
          <p:cNvPr id="2053" name="Picture 5" descr="F:\sauve claudie\Assoc Solidarité Etudiante  SELMADA\Photos\2022\16-10-2022 fete de la poire\marché chasselay 16-10-2022 (1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71" y="3944194"/>
            <a:ext cx="3227181" cy="24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752020" y="6409922"/>
            <a:ext cx="3996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Fête de la poire </a:t>
            </a:r>
            <a:r>
              <a:rPr lang="fr-FR" sz="1400" b="1" dirty="0" err="1" smtClean="0">
                <a:latin typeface="Verdana" pitchFamily="34" charset="0"/>
                <a:ea typeface="Verdana" pitchFamily="34" charset="0"/>
              </a:rPr>
              <a:t>Chasselay</a:t>
            </a:r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 16 octobre</a:t>
            </a:r>
            <a:endParaRPr lang="fr-FR" sz="1400" b="1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2051720" y="252733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57797" y="1127448"/>
            <a:ext cx="581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Les ventes d’artisanat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en 2022</a:t>
            </a:r>
            <a:endParaRPr lang="fr-FR" b="1" dirty="0" smtClean="0"/>
          </a:p>
        </p:txBody>
      </p:sp>
      <p:pic>
        <p:nvPicPr>
          <p:cNvPr id="6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33536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355582" y="1916832"/>
            <a:ext cx="5808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Une ressource importante (30%) pour l’association </a:t>
            </a:r>
            <a:endParaRPr lang="fr-FR" sz="1400" b="1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1714550" y="2348880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Le marché un moyen important pour faire connaître l’association</a:t>
            </a:r>
            <a:endParaRPr lang="fr-FR" sz="1400" b="1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2483768" y="2780928"/>
            <a:ext cx="5808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Verdana" pitchFamily="34" charset="0"/>
                <a:ea typeface="Verdana" pitchFamily="34" charset="0"/>
              </a:rPr>
              <a:t>Nous connaissons tous nos fournisseurs nos commandes les aident à vivre</a:t>
            </a:r>
            <a:endParaRPr lang="fr-FR" sz="1400" b="1" dirty="0" smtClean="0"/>
          </a:p>
        </p:txBody>
      </p:sp>
      <p:pic>
        <p:nvPicPr>
          <p:cNvPr id="20" name="Picture 4" descr="D:\montages Madagascar\éléments par thème\artisanat\Atelier des prisonniers\P113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19" y="3140968"/>
            <a:ext cx="2958179" cy="16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534160" y="4401313"/>
            <a:ext cx="187220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Verdana" pitchFamily="34" charset="0"/>
                <a:ea typeface="Verdana" pitchFamily="34" charset="0"/>
              </a:rPr>
              <a:t>L’atelier de la prison</a:t>
            </a:r>
            <a:endParaRPr lang="fr-FR" sz="1200" dirty="0" smtClean="0"/>
          </a:p>
        </p:txBody>
      </p:sp>
      <p:pic>
        <p:nvPicPr>
          <p:cNvPr id="22" name="Picture 5" descr="D:\montages Madagascar\éléments par thème\artisanat\Atelier Fivoy\P1130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09" y="3539028"/>
            <a:ext cx="3195850" cy="17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3347864" y="3616186"/>
            <a:ext cx="237626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Verdana" pitchFamily="34" charset="0"/>
                <a:ea typeface="Verdana" pitchFamily="34" charset="0"/>
              </a:rPr>
              <a:t>L’association rurale FIVOY</a:t>
            </a:r>
            <a:endParaRPr lang="fr-FR" sz="1200" dirty="0" smtClean="0"/>
          </a:p>
        </p:txBody>
      </p:sp>
      <p:pic>
        <p:nvPicPr>
          <p:cNvPr id="1030" name="Picture 6" descr="D:\montages Madagascar\éléments par thème\artisanat\Bois Mr Claude\P1130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3966"/>
            <a:ext cx="2376264" cy="133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611560" y="4262813"/>
            <a:ext cx="187220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Verdana" pitchFamily="34" charset="0"/>
                <a:ea typeface="Verdana" pitchFamily="34" charset="0"/>
              </a:rPr>
              <a:t>Le bois de Mr Claude</a:t>
            </a:r>
            <a:endParaRPr lang="fr-FR" sz="1200" dirty="0" smtClean="0"/>
          </a:p>
        </p:txBody>
      </p:sp>
      <p:pic>
        <p:nvPicPr>
          <p:cNvPr id="1031" name="Picture 7" descr="D:\montages Madagascar\éléments par thème\artisanat\Broderies Scholastique + modèles\P11308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004" y="5358967"/>
            <a:ext cx="1665318" cy="9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145286" y="4994288"/>
            <a:ext cx="140237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Verdana" pitchFamily="34" charset="0"/>
                <a:ea typeface="Verdana" pitchFamily="34" charset="0"/>
              </a:rPr>
              <a:t>Les broderies  de Scholastique</a:t>
            </a:r>
            <a:endParaRPr lang="fr-FR" sz="1200" dirty="0" smtClean="0"/>
          </a:p>
        </p:txBody>
      </p:sp>
      <p:pic>
        <p:nvPicPr>
          <p:cNvPr id="1032" name="Picture 8" descr="D:\montages Madagascar\éléments par thème\artisanat\PHOTOS\tissage soi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90" y="5146159"/>
            <a:ext cx="2099946" cy="157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6935058" y="6382608"/>
            <a:ext cx="2024539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latin typeface="Verdana" pitchFamily="34" charset="0"/>
                <a:ea typeface="Verdana" pitchFamily="34" charset="0"/>
              </a:rPr>
              <a:t>Soalandy</a:t>
            </a:r>
            <a:r>
              <a:rPr lang="fr-FR" sz="1200" dirty="0" smtClean="0">
                <a:latin typeface="Verdana" pitchFamily="34" charset="0"/>
                <a:ea typeface="Verdana" pitchFamily="34" charset="0"/>
              </a:rPr>
              <a:t> à </a:t>
            </a:r>
            <a:r>
              <a:rPr lang="fr-FR" sz="1200" dirty="0" err="1" smtClean="0">
                <a:latin typeface="Verdana" pitchFamily="34" charset="0"/>
                <a:ea typeface="Verdana" pitchFamily="34" charset="0"/>
              </a:rPr>
              <a:t>Ambalavao</a:t>
            </a:r>
            <a:endParaRPr lang="fr-FR" sz="1200" dirty="0" smtClean="0"/>
          </a:p>
        </p:txBody>
      </p:sp>
      <p:pic>
        <p:nvPicPr>
          <p:cNvPr id="1033" name="Picture 9" descr="D:\montages Madagascar\éléments par thème\artisanat\PHOTOS\violette dieudonné\P11207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32" y="5315352"/>
            <a:ext cx="2335925" cy="13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1935420" y="6521107"/>
            <a:ext cx="242055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Verdana" pitchFamily="34" charset="0"/>
                <a:ea typeface="Verdana" pitchFamily="34" charset="0"/>
              </a:rPr>
              <a:t>Atelier Violette et Dieudonné</a:t>
            </a:r>
            <a:endParaRPr lang="fr-FR" sz="1200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5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331640" y="0"/>
            <a:ext cx="6786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ASSEMBLEE GENERALE 2022</a:t>
            </a:r>
          </a:p>
          <a:p>
            <a:pPr algn="ctr"/>
            <a:r>
              <a:rPr lang="fr-FR" sz="3200" b="1" dirty="0" smtClean="0"/>
              <a:t>Le 9 Décembre 2022</a:t>
            </a:r>
            <a:endParaRPr lang="fr-FR" sz="32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58" y="1681965"/>
            <a:ext cx="5831356" cy="357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559190" y="6548279"/>
            <a:ext cx="16031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Version V4 du 29/11/22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Joyeux anniversaire Mimigood !!!!! - Blog de LesJarnacoe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5492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oyeux anniversaire Mimigood !!!!! - Blog de LesJarnacoe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08" y="0"/>
            <a:ext cx="1675492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oyeux anniversaire Mimigood !!!!! - Blog de LesJarnacoe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4856"/>
            <a:ext cx="1675492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Joyeux anniversaire Mimigood !!!!! - Blog de LesJarnacoe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44" y="5352395"/>
            <a:ext cx="1675492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Joyeux anniversaire Mimigood !!!!! - Blog de LesJarnacoe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675492" cy="153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095452" y="566124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Anniversaire des 10 ans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68134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69776" y="1937229"/>
            <a:ext cx="723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cap="all" dirty="0" smtClean="0"/>
              <a:t>LE SOUTIEN PSYCHOLOGIQUE ET L’aide à l’ORIENTATION</a:t>
            </a:r>
            <a:endParaRPr lang="fr-FR" cap="all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2202707" y="1160880"/>
            <a:ext cx="618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Nos en actions en 2022 envers les étudiants</a:t>
            </a:r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54868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3288" y="2420888"/>
            <a:ext cx="70567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Jeannine notre collaboratrice malgache réalise un gros travail dans: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218480" y="3212976"/>
            <a:ext cx="70567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 suivi </a:t>
            </a:r>
            <a:r>
              <a:rPr lang="fr-FR" b="1" dirty="0" smtClean="0"/>
              <a:t>psychologique individuel </a:t>
            </a:r>
            <a:r>
              <a:rPr lang="fr-FR" dirty="0" smtClean="0"/>
              <a:t>de chaque étudiant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En cas d’évolution de la situation </a:t>
            </a:r>
            <a:r>
              <a:rPr lang="fr-FR" dirty="0" err="1" smtClean="0"/>
              <a:t>familialle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En cas de problèmes personnels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335064" y="4437112"/>
            <a:ext cx="70567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L’orientation</a:t>
            </a:r>
            <a:r>
              <a:rPr lang="fr-FR" dirty="0" smtClean="0"/>
              <a:t> ou la </a:t>
            </a:r>
            <a:r>
              <a:rPr lang="fr-FR" dirty="0" err="1" smtClean="0"/>
              <a:t>re-orientation</a:t>
            </a:r>
            <a:r>
              <a:rPr lang="fr-FR" dirty="0" smtClean="0"/>
              <a:t>  de chaque étudiant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En cas d ’</a:t>
            </a:r>
            <a:r>
              <a:rPr lang="fr-FR" dirty="0" err="1" smtClean="0"/>
              <a:t>echec</a:t>
            </a:r>
            <a:r>
              <a:rPr lang="fr-FR" dirty="0" smtClean="0"/>
              <a:t>, une solution est cherchée avec le jeune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En fin de L3 : continuer  en M1 ou travailler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2420888"/>
            <a:ext cx="58949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cap="all" dirty="0" smtClean="0"/>
              <a:t>Notre SOUTIEN EN EQUIPEMENTS</a:t>
            </a:r>
            <a:endParaRPr lang="fr-FR" cap="all" dirty="0" smtClean="0"/>
          </a:p>
          <a:p>
            <a:r>
              <a:rPr lang="fr-FR" dirty="0" smtClean="0"/>
              <a:t>Tous les ans nous permettons à quelques étudiants d’acquérir  des équipements pour leurs études : matériel médical, outillage, ordinateurs etc..</a:t>
            </a:r>
          </a:p>
          <a:p>
            <a:endParaRPr lang="fr-FR" dirty="0" smtClean="0"/>
          </a:p>
          <a:p>
            <a:r>
              <a:rPr lang="fr-FR" dirty="0" smtClean="0"/>
              <a:t>Les équipements sont neufs ou reconditionnés</a:t>
            </a:r>
            <a:endParaRPr lang="fr-FR" dirty="0"/>
          </a:p>
          <a:p>
            <a:r>
              <a:rPr lang="fr-FR" dirty="0" smtClean="0"/>
              <a:t>L’étudiant </a:t>
            </a:r>
            <a:r>
              <a:rPr lang="fr-FR" b="1" dirty="0" smtClean="0"/>
              <a:t>doit toujours participer financièrement</a:t>
            </a:r>
          </a:p>
          <a:p>
            <a:r>
              <a:rPr lang="fr-FR" dirty="0" smtClean="0"/>
              <a:t>De plus il reçoit une subvention de SELMADA</a:t>
            </a:r>
          </a:p>
          <a:p>
            <a:r>
              <a:rPr lang="fr-FR" dirty="0" smtClean="0"/>
              <a:t>Il peut obtenir un microcrédit</a:t>
            </a:r>
          </a:p>
          <a:p>
            <a:endParaRPr lang="fr-FR" dirty="0"/>
          </a:p>
          <a:p>
            <a:r>
              <a:rPr lang="fr-FR" b="1" dirty="0" smtClean="0"/>
              <a:t>L’étudiant et SELMADA signent un engagement pour cette opération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02707" y="1160880"/>
            <a:ext cx="618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Nos en actions en 2022 envers les étudiants </a:t>
            </a:r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54868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700497"/>
            <a:ext cx="3352428" cy="475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52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928794" y="1180589"/>
            <a:ext cx="617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Les outils de promotion de SELMADA </a:t>
            </a:r>
            <a:endParaRPr lang="fr-FR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1" y="533184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42744" y="1857797"/>
            <a:ext cx="58200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Un porte affiche pour les marchés</a:t>
            </a:r>
          </a:p>
          <a:p>
            <a:r>
              <a:rPr lang="fr-FR" dirty="0" smtClean="0"/>
              <a:t>Un site la vitrine de l’association :   </a:t>
            </a:r>
          </a:p>
          <a:p>
            <a:r>
              <a:rPr lang="fr-FR" dirty="0">
                <a:hlinkClick r:id="rId3"/>
              </a:rPr>
              <a:t>	</a:t>
            </a:r>
            <a:r>
              <a:rPr lang="fr-FR" dirty="0" smtClean="0">
                <a:hlinkClick r:id="rId3"/>
              </a:rPr>
              <a:t>www.selmada.com</a:t>
            </a:r>
            <a:endParaRPr lang="fr-FR" dirty="0" smtClean="0"/>
          </a:p>
          <a:p>
            <a:r>
              <a:rPr lang="fr-FR" dirty="0"/>
              <a:t>Une nouvelle lettre d’information </a:t>
            </a:r>
            <a:r>
              <a:rPr lang="fr-FR" dirty="0" smtClean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864" y="1488465"/>
            <a:ext cx="263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23528" y="3139478"/>
            <a:ext cx="58200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Achat de polos pour </a:t>
            </a:r>
            <a:r>
              <a:rPr lang="fr-FR" dirty="0"/>
              <a:t>les étudiants, </a:t>
            </a:r>
            <a:r>
              <a:rPr lang="fr-FR" dirty="0" smtClean="0"/>
              <a:t>les </a:t>
            </a:r>
            <a:r>
              <a:rPr lang="fr-FR" dirty="0"/>
              <a:t>étudiants sont fiers de porter leur nouveau </a:t>
            </a:r>
            <a:r>
              <a:rPr lang="fr-FR" dirty="0" smtClean="0"/>
              <a:t>polo.</a:t>
            </a:r>
            <a:endParaRPr lang="fr-FR" dirty="0"/>
          </a:p>
          <a:p>
            <a:endParaRPr lang="fr-FR" dirty="0" smtClean="0"/>
          </a:p>
        </p:txBody>
      </p:sp>
      <p:pic>
        <p:nvPicPr>
          <p:cNvPr id="13" name="Picture 2" descr="F:\sauve claudie\Assoc Solidarité Etudiante  SELMADA\Photos\2022\004 - 16 avril Réunion SELMADA\IMG_20220416_123910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74084"/>
            <a:ext cx="2725397" cy="20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28485" y="4057502"/>
            <a:ext cx="4645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Les outils 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de gestion de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SELMADA 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464979" y="4581128"/>
            <a:ext cx="7499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Verdana" pitchFamily="34" charset="0"/>
                <a:ea typeface="Verdana" pitchFamily="34" charset="0"/>
              </a:rPr>
              <a:t>Le compte rendu mensuel de Jeannine et de Fano un outil indispensable à l’équipe de Lyon pour suivre l’évolution de l’association </a:t>
            </a:r>
            <a:endParaRPr lang="fr-FR" sz="1400" dirty="0"/>
          </a:p>
        </p:txBody>
      </p:sp>
      <p:sp>
        <p:nvSpPr>
          <p:cNvPr id="15" name="Rectangle 14"/>
          <p:cNvSpPr/>
          <p:nvPr/>
        </p:nvSpPr>
        <p:spPr>
          <a:xfrm>
            <a:off x="493822" y="5301208"/>
            <a:ext cx="8233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Verdana" pitchFamily="34" charset="0"/>
                <a:ea typeface="Verdana" pitchFamily="34" charset="0"/>
              </a:rPr>
              <a:t>Le compte rendu de Jeannine au sujet des mouvements financiers à Madagascar</a:t>
            </a:r>
          </a:p>
          <a:p>
            <a:r>
              <a:rPr lang="fr-FR" sz="1400" dirty="0">
                <a:latin typeface="Verdana" pitchFamily="34" charset="0"/>
                <a:ea typeface="Verdana" pitchFamily="34" charset="0"/>
              </a:rPr>
              <a:t>p</a:t>
            </a:r>
            <a:r>
              <a:rPr lang="fr-FR" sz="1400" dirty="0" smtClean="0">
                <a:latin typeface="Verdana" pitchFamily="34" charset="0"/>
                <a:ea typeface="Verdana" pitchFamily="34" charset="0"/>
              </a:rPr>
              <a:t>ermet à Bruno de conforter sa comptabilité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8374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584" y="1340768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Evolution de SELMADA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à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Fianarantsoa</a:t>
            </a:r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9" y="4006960"/>
            <a:ext cx="4024153" cy="233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403648" y="1998132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Conformément aux décisions de l’AG de l’année dernière nous avons recruté un adjoint à Jeannine.</a:t>
            </a:r>
          </a:p>
          <a:p>
            <a:r>
              <a:rPr lang="fr-FR" dirty="0"/>
              <a:t>Jean Edouard </a:t>
            </a:r>
            <a:r>
              <a:rPr lang="fr-FR" dirty="0" smtClean="0"/>
              <a:t>(dit: </a:t>
            </a:r>
            <a:r>
              <a:rPr lang="fr-FR" dirty="0"/>
              <a:t>Fano) connait très bien SELMADA car il a été soutenu par l’association jusqu’en 2018.</a:t>
            </a:r>
          </a:p>
          <a:p>
            <a:endParaRPr lang="fr-FR" dirty="0"/>
          </a:p>
        </p:txBody>
      </p:sp>
      <p:pic>
        <p:nvPicPr>
          <p:cNvPr id="3075" name="Picture 3" descr="F:\sauve claudie\Assoc Solidarité Etudiante  SELMADA\Photos\2022\005 - 02 mai  Fano et sa famille\IMG_20220502_105143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27584" y="3645024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Jeannine et Fano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708144" y="3520425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La famille de Fano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245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606" y="342900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Les missions de Fano</a:t>
            </a:r>
            <a:endParaRPr lang="fr-FR" sz="1200" b="1" dirty="0"/>
          </a:p>
        </p:txBody>
      </p:sp>
      <p:sp>
        <p:nvSpPr>
          <p:cNvPr id="5" name="Rectangle 4"/>
          <p:cNvSpPr/>
          <p:nvPr/>
        </p:nvSpPr>
        <p:spPr>
          <a:xfrm>
            <a:off x="200602" y="4005064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1°) a</a:t>
            </a:r>
            <a:r>
              <a:rPr lang="fr-FR" b="1" dirty="0"/>
              <a:t>ide linguistique en français écrit ou oral </a:t>
            </a:r>
            <a:r>
              <a:rPr lang="fr-FR" dirty="0"/>
              <a:t>pour tous les </a:t>
            </a:r>
            <a:r>
              <a:rPr lang="fr-FR" dirty="0" smtClean="0"/>
              <a:t>étudiants</a:t>
            </a:r>
          </a:p>
          <a:p>
            <a:endParaRPr lang="fr-FR" dirty="0"/>
          </a:p>
          <a:p>
            <a:r>
              <a:rPr lang="fr-FR" dirty="0"/>
              <a:t>2°) </a:t>
            </a:r>
            <a:r>
              <a:rPr lang="fr-FR" b="1" dirty="0"/>
              <a:t>aide pour la préparation à la soutenance de mémoires </a:t>
            </a:r>
            <a:r>
              <a:rPr lang="fr-FR" dirty="0"/>
              <a:t>pour tous les </a:t>
            </a:r>
            <a:r>
              <a:rPr lang="fr-FR" dirty="0" smtClean="0"/>
              <a:t>étudiants</a:t>
            </a:r>
          </a:p>
          <a:p>
            <a:endParaRPr lang="fr-FR" dirty="0"/>
          </a:p>
          <a:p>
            <a:r>
              <a:rPr lang="fr-FR" dirty="0"/>
              <a:t>3°) </a:t>
            </a:r>
            <a:r>
              <a:rPr lang="fr-FR" b="1" dirty="0"/>
              <a:t>aide aux démarches </a:t>
            </a:r>
            <a:r>
              <a:rPr lang="fr-FR" dirty="0"/>
              <a:t>pour les étudiants en fin de cursus (licence ou master) pour la rédaction du mémoire, recherche de stages, rédaction de CV, recherche d’emploi, etc..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802" y="1628800"/>
            <a:ext cx="5526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Les compétences de Fano</a:t>
            </a:r>
            <a:endParaRPr lang="fr-FR" sz="12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043608" y="199813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premier président des étudiants, licencié en Sciences ECO et en Tourisme. Il travaille actuellement pour une ONG (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Taninsika</a:t>
            </a:r>
            <a:r>
              <a:rPr lang="fr-FR" dirty="0" smtClean="0"/>
              <a:t>) pour l’aide à des écoles de brousse (matériels, cantine etc…)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3292" y="117391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Verdana" pitchFamily="34" charset="0"/>
                <a:ea typeface="Verdana" pitchFamily="34" charset="0"/>
              </a:rPr>
              <a:t>Evolution de SELMADA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à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Fianarantsoa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7512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7512" y="1188714"/>
            <a:ext cx="85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L’enseignement </a:t>
            </a:r>
            <a:r>
              <a:rPr lang="fr-FR" b="1" dirty="0">
                <a:latin typeface="Verdana" pitchFamily="34" charset="0"/>
                <a:ea typeface="Verdana" pitchFamily="34" charset="0"/>
              </a:rPr>
              <a:t>supérieur à </a:t>
            </a:r>
            <a:r>
              <a:rPr lang="fr-FR" b="1" dirty="0" smtClean="0">
                <a:latin typeface="Verdana" pitchFamily="34" charset="0"/>
                <a:ea typeface="Verdana" pitchFamily="34" charset="0"/>
              </a:rPr>
              <a:t>Madagascar une année difficile</a:t>
            </a:r>
            <a:endParaRPr lang="fr-FR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2" y="1960191"/>
            <a:ext cx="8529552" cy="187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551"/>
            <a:ext cx="14938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3558" y="4365104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Les professeurs de l’enseignement supérieur doivent assurer, sans être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payés régulièrement (de nombreux retards depuis 2018),  avec des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charges de travail de plus en plus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importantes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 Cette situation conduit à des grèves qui bloquent la fin de l’année scolaire, la soutenance des mémoires et la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correction des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examens.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68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ssociation etudiants en cours\outils de promotion\plaquettes et logos\projet-logo-SELMADA_V5-150px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9" y="548680"/>
            <a:ext cx="149410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1965532" y="1077816"/>
            <a:ext cx="6619844" cy="580397"/>
          </a:xfrm>
          <a:ln/>
        </p:spPr>
        <p:txBody>
          <a:bodyPr lIns="82945" tIns="41473" bIns="41473">
            <a:normAutofit/>
          </a:bodyPr>
          <a:lstStyle/>
          <a:p>
            <a:pPr algn="l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150520" algn="l"/>
              </a:tabLst>
            </a:pPr>
            <a:r>
              <a:rPr lang="fr-FR" altLang="fr-FR" sz="2400" b="1" dirty="0" smtClean="0">
                <a:solidFill>
                  <a:schemeClr val="tx1"/>
                </a:solidFill>
              </a:rPr>
              <a:t>Quelques statistiques de 2013 à 2022</a:t>
            </a:r>
            <a:endParaRPr lang="fr-FR" altLang="fr-FR" sz="1800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28794" y="4314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ASSEMBLEE GENERALE </a:t>
            </a:r>
          </a:p>
          <a:p>
            <a:pPr algn="ctr"/>
            <a:r>
              <a:rPr lang="fr-FR" b="1" dirty="0" smtClean="0"/>
              <a:t>Rapport moral SELMADA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F93E-3B76-4035-A379-8A598DB87DB9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71429" y="1700808"/>
            <a:ext cx="85650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Bénéficiaires </a:t>
            </a:r>
            <a:r>
              <a:rPr lang="fr-FR" dirty="0" smtClean="0"/>
              <a:t> depuis 10 ans </a:t>
            </a:r>
            <a:r>
              <a:rPr lang="fr-FR" dirty="0"/>
              <a:t>= </a:t>
            </a:r>
            <a:r>
              <a:rPr lang="fr-FR" dirty="0" smtClean="0"/>
              <a:t>94 </a:t>
            </a:r>
            <a:r>
              <a:rPr lang="fr-FR" dirty="0"/>
              <a:t>Etudiants </a:t>
            </a:r>
            <a:endParaRPr lang="fr-FR" dirty="0" smtClean="0"/>
          </a:p>
          <a:p>
            <a:r>
              <a:rPr lang="fr-FR" dirty="0" smtClean="0"/>
              <a:t>Parmi eux :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Etudiants en cours  d ’études en 2022 = </a:t>
            </a:r>
            <a:r>
              <a:rPr lang="fr-FR" dirty="0" smtClean="0"/>
              <a:t>48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Etudiants nous ayant  quittés  = 46</a:t>
            </a:r>
          </a:p>
          <a:p>
            <a:endParaRPr lang="fr-FR" dirty="0" smtClean="0"/>
          </a:p>
          <a:p>
            <a:r>
              <a:rPr lang="fr-FR" dirty="0" smtClean="0"/>
              <a:t>répartition des sortants par niveau de diplômes obtenus et domaine d’études :</a:t>
            </a:r>
            <a:endParaRPr lang="fr-FR" dirty="0">
              <a:effectLst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48167"/>
              </p:ext>
            </p:extLst>
          </p:nvPr>
        </p:nvGraphicFramePr>
        <p:xfrm>
          <a:off x="481717" y="3573016"/>
          <a:ext cx="351421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091"/>
                <a:gridCol w="1152128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Niveau de diplômes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nombre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19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Technicien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divers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032127"/>
              </p:ext>
            </p:extLst>
          </p:nvPr>
        </p:nvGraphicFramePr>
        <p:xfrm>
          <a:off x="4581258" y="3501008"/>
          <a:ext cx="434414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2961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domaine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nombre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Ingénieur EMIT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Ingénieur  informatique ENI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FAC Economie gestion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11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Environnement</a:t>
                      </a:r>
                      <a:r>
                        <a:rPr lang="fr-FR" baseline="0" dirty="0" smtClean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Para</a:t>
                      </a:r>
                      <a:r>
                        <a:rPr lang="fr-FR" baseline="0" dirty="0" smtClean="0"/>
                        <a:t> médical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agronomie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FAC divers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491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4387</TotalTime>
  <Words>1563</Words>
  <Application>Microsoft Office PowerPoint</Application>
  <PresentationFormat>Affichage à l'écran (4:3)</PresentationFormat>
  <Paragraphs>290</Paragraphs>
  <Slides>27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Quelques statistiques de 2013 à 2022</vt:lpstr>
      <vt:lpstr>Les 48 étudiants actuels</vt:lpstr>
      <vt:lpstr>Présentation PowerPoint</vt:lpstr>
      <vt:lpstr>Présentation PowerPoint</vt:lpstr>
      <vt:lpstr>Présentation PowerPoint</vt:lpstr>
      <vt:lpstr>Présentation PowerPoint</vt:lpstr>
      <vt:lpstr>Soutenance M2 de Jean Baptiste le 13 mai 2022  Sa spécialité : Diplômé  de la faculté des sciences option mathématiques Il enseigne déjà au Lycée publique de Fianarantsoa et prépare son mariage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jacques</dc:creator>
  <cp:lastModifiedBy>jacques@lepelletier.fr</cp:lastModifiedBy>
  <cp:revision>458</cp:revision>
  <cp:lastPrinted>2022-12-20T15:53:40Z</cp:lastPrinted>
  <dcterms:created xsi:type="dcterms:W3CDTF">2017-11-28T17:28:25Z</dcterms:created>
  <dcterms:modified xsi:type="dcterms:W3CDTF">2022-12-30T14:13:47Z</dcterms:modified>
</cp:coreProperties>
</file>